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8" r:id="rId1"/>
  </p:sldMasterIdLst>
  <p:notesMasterIdLst>
    <p:notesMasterId r:id="rId37"/>
  </p:notesMasterIdLst>
  <p:sldIdLst>
    <p:sldId id="256" r:id="rId2"/>
    <p:sldId id="401" r:id="rId3"/>
    <p:sldId id="413" r:id="rId4"/>
    <p:sldId id="428" r:id="rId5"/>
    <p:sldId id="402" r:id="rId6"/>
    <p:sldId id="403" r:id="rId7"/>
    <p:sldId id="404" r:id="rId8"/>
    <p:sldId id="405" r:id="rId9"/>
    <p:sldId id="406" r:id="rId10"/>
    <p:sldId id="407" r:id="rId11"/>
    <p:sldId id="408" r:id="rId12"/>
    <p:sldId id="409" r:id="rId13"/>
    <p:sldId id="398" r:id="rId14"/>
    <p:sldId id="414" r:id="rId15"/>
    <p:sldId id="429" r:id="rId16"/>
    <p:sldId id="430" r:id="rId17"/>
    <p:sldId id="431" r:id="rId18"/>
    <p:sldId id="399" r:id="rId19"/>
    <p:sldId id="415" r:id="rId20"/>
    <p:sldId id="372" r:id="rId21"/>
    <p:sldId id="420" r:id="rId22"/>
    <p:sldId id="421" r:id="rId23"/>
    <p:sldId id="400" r:id="rId24"/>
    <p:sldId id="416" r:id="rId25"/>
    <p:sldId id="417" r:id="rId26"/>
    <p:sldId id="418" r:id="rId27"/>
    <p:sldId id="423" r:id="rId28"/>
    <p:sldId id="424" r:id="rId29"/>
    <p:sldId id="422" r:id="rId30"/>
    <p:sldId id="419" r:id="rId31"/>
    <p:sldId id="425" r:id="rId32"/>
    <p:sldId id="411" r:id="rId33"/>
    <p:sldId id="412" r:id="rId34"/>
    <p:sldId id="427" r:id="rId35"/>
    <p:sldId id="397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93" autoAdjust="0"/>
    <p:restoredTop sz="94620" autoAdjust="0"/>
  </p:normalViewPr>
  <p:slideViewPr>
    <p:cSldViewPr>
      <p:cViewPr>
        <p:scale>
          <a:sx n="75" d="100"/>
          <a:sy n="75" d="100"/>
        </p:scale>
        <p:origin x="-690" y="-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E7CF76-2426-4557-A6EF-27D1EEA7D857}" type="datetimeFigureOut">
              <a:rPr lang="en-US" smtClean="0"/>
              <a:pPr/>
              <a:t>2/8/2013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B999AD-FC2C-48C9-A4A8-A0C7091EB6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98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white">
          <a:xfrm>
            <a:off x="8991600" y="3175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55575" y="24193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267200" y="211455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362450" y="2209800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5E0586A-6B74-4813-8C5A-0B0FC74B70CC}" type="datetime3">
              <a:rPr lang="en-US" smtClean="0"/>
              <a:pPr/>
              <a:t>8 February 2013</a:t>
            </a:fld>
            <a:endParaRPr lang="en-US" dirty="0"/>
          </a:p>
        </p:txBody>
      </p:sp>
      <p:sp>
        <p:nvSpPr>
          <p:cNvPr id="16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2011 State of the Map, Denver CO</a:t>
            </a:r>
            <a:endParaRPr lang="en-US" dirty="0"/>
          </a:p>
        </p:txBody>
      </p:sp>
      <p:sp>
        <p:nvSpPr>
          <p:cNvPr id="17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868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B643CA80-36E8-4149-AB71-98E21D42C8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8" name="Picture 17" descr="Openstreetmap_logo_354_354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562726" y="3200400"/>
            <a:ext cx="2362200" cy="23622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5C39D7F-520A-49F8-99C1-D59ACE7D1515}" type="datetime3">
              <a:rPr lang="en-US" smtClean="0"/>
              <a:pPr/>
              <a:t>8 February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2011 State of the Map, Denver CO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E3DE25-ACB3-4688-B697-6115E3E531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white">
          <a:xfrm>
            <a:off x="0" y="0"/>
            <a:ext cx="9144000" cy="15557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4021137" y="3278188"/>
            <a:ext cx="6245225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838950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934200" y="3021013"/>
            <a:ext cx="420688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915150" y="3009900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fld id="{64E3DE25-ACB3-4688-B697-6115E3E531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07167CD4-9D14-4735-A3B7-EF0D59E4EBAA}" type="datetime3">
              <a:rPr lang="en-US" smtClean="0"/>
              <a:pPr/>
              <a:t>8 February 2013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2011 State of the Map, Denver CO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EB03C83-D1D7-4A7A-B1D4-99CBF37EEF5D}" type="datetime3">
              <a:rPr lang="en-US" smtClean="0"/>
              <a:pPr/>
              <a:t>8 February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NC GIS Conference 2013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2450" y="1027113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DB627A-D47C-4F08-8CC3-F7741703BA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7" name="Picture 6" descr="Openstreetmap_logo_354_354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00" y="6019800"/>
            <a:ext cx="542925" cy="54292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152400" y="2286000"/>
            <a:ext cx="8832850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55575" y="142875"/>
            <a:ext cx="8832850" cy="213995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152400" y="2438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267200" y="211455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362450" y="2209800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2011 State of the Map, Denver CO</a:t>
            </a:r>
            <a:endParaRPr lang="en-US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4427DF3B-1EED-4261-A3A8-80945403DBD5}" type="datetime3">
              <a:rPr lang="en-US" smtClean="0"/>
              <a:pPr/>
              <a:t>8 February 2013</a:t>
            </a:fld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868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B4C97A62-0899-4A45-921A-1BED9DB1ED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8" name="Picture 17" descr="Openstreetmap_logo_354_354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00" y="6019800"/>
            <a:ext cx="542925" cy="54292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 flipV="1">
            <a:off x="4562475" y="1576388"/>
            <a:ext cx="9525" cy="481806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10325"/>
            <a:ext cx="3044825" cy="365125"/>
          </a:xfrm>
        </p:spPr>
        <p:txBody>
          <a:bodyPr/>
          <a:lstStyle>
            <a:lvl1pPr>
              <a:defRPr/>
            </a:lvl1pPr>
          </a:lstStyle>
          <a:p>
            <a:fld id="{CB82F957-E09C-4129-85DD-83A2362BD6C2}" type="datetime3">
              <a:rPr lang="en-US" smtClean="0"/>
              <a:pPr/>
              <a:t>8 February 2013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2011 State of the Map, Denver CO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E3DE25-ACB3-4688-B697-6115E3E531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 flipV="1">
            <a:off x="4572000" y="2200275"/>
            <a:ext cx="0" cy="4187825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2400" y="1371600"/>
            <a:ext cx="8832850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050" y="6391275"/>
            <a:ext cx="8832850" cy="31115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152400" y="1279525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4267200" y="955675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362450" y="1050925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041DC5F-7D23-4964-A51C-945AD2AA8349}" type="datetime3">
              <a:rPr lang="en-US" smtClean="0"/>
              <a:pPr/>
              <a:t>8 February 2013</a:t>
            </a:fld>
            <a:endParaRPr lang="en-US"/>
          </a:p>
        </p:txBody>
      </p:sp>
      <p:sp>
        <p:nvSpPr>
          <p:cNvPr id="1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10325"/>
            <a:ext cx="3581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2011 State of the Map, Denver CO</a:t>
            </a:r>
            <a:endParaRPr lang="en-US" dirty="0"/>
          </a:p>
        </p:txBody>
      </p:sp>
      <p:sp>
        <p:nvSpPr>
          <p:cNvPr id="2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988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64E3DE25-ACB3-4688-B697-6115E3E531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BCEF5E2-EC42-4589-86CC-C4F0E43B9647}" type="datetime3">
              <a:rPr lang="en-US" smtClean="0"/>
              <a:pPr/>
              <a:t>8 February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2011 State of the Map, Denver CO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638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fld id="{64E3DE25-ACB3-4688-B697-6115E3E531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white">
          <a:xfrm>
            <a:off x="0" y="0"/>
            <a:ext cx="9144000" cy="15557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52400" y="15875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0533E35-A6A6-487C-806E-09DCB27A6FE1}" type="datetime3">
              <a:rPr lang="en-US" smtClean="0"/>
              <a:pPr/>
              <a:t>8 February 2013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2011 State of the Map, Denver CO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4E3DE25-ACB3-4688-B697-6115E3E531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2400" y="152400"/>
            <a:ext cx="8832850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1906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152400" y="533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390650" y="323850"/>
            <a:ext cx="419100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49225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64E3DE25-ACB3-4688-B697-6115E3E531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FD3A98-4C73-4925-B0C5-AF791E98BEB2}" type="datetime3">
              <a:rPr lang="en-US" smtClean="0"/>
              <a:pPr/>
              <a:t>8 February 2013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6410325"/>
            <a:ext cx="3382963" cy="36671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2011 State of the Map, Denver CO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152400" y="533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2850" cy="30162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390650" y="323850"/>
            <a:ext cx="419100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49225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fld id="{64E3DE25-ACB3-4688-B697-6115E3E531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>
          <a:xfrm>
            <a:off x="5788025" y="6405563"/>
            <a:ext cx="3044825" cy="365125"/>
          </a:xfrm>
        </p:spPr>
        <p:txBody>
          <a:bodyPr/>
          <a:lstStyle>
            <a:lvl1pPr>
              <a:defRPr/>
            </a:lvl1pPr>
          </a:lstStyle>
          <a:p>
            <a:fld id="{AA45AA77-4C91-40B9-86F2-AA718AA676F0}" type="datetime3">
              <a:rPr lang="en-US" smtClean="0"/>
              <a:pPr/>
              <a:t>8 February 2013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6410325"/>
            <a:ext cx="3584575" cy="36671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2011 State of the Map, Denver CO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8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225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5563"/>
            <a:ext cx="3044825" cy="365125"/>
          </a:xfrm>
          <a:prstGeom prst="rect">
            <a:avLst/>
          </a:prstGeom>
        </p:spPr>
        <p:txBody>
          <a:bodyPr vert="horz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rgbClr val="FFFFFF"/>
                </a:solidFill>
                <a:latin typeface="+mn-lt"/>
              </a:defRPr>
            </a:lvl1pPr>
          </a:lstStyle>
          <a:p>
            <a:fld id="{77BBEBED-7929-4A84-B910-9B1BE1E435D7}" type="datetime3">
              <a:rPr lang="en-US" smtClean="0"/>
              <a:pPr/>
              <a:t>8 February 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325"/>
            <a:ext cx="3581400" cy="366713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dirty="0" smtClean="0"/>
              <a:t>2011 State of the Map, Denver CO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350"/>
            <a:ext cx="8832850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67200" y="955675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362450" y="1050925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39813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600">
                <a:solidFill>
                  <a:schemeClr val="accent3">
                    <a:shade val="75000"/>
                  </a:schemeClr>
                </a:solidFill>
                <a:latin typeface="+mn-lt"/>
              </a:defRPr>
            </a:lvl1pPr>
          </a:lstStyle>
          <a:p>
            <a:fld id="{64E3DE25-ACB3-4688-B697-6115E3E531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38" name="Title Placeholder 21"/>
          <p:cNvSpPr>
            <a:spLocks noGrp="1"/>
          </p:cNvSpPr>
          <p:nvPr>
            <p:ph type="title"/>
          </p:nvPr>
        </p:nvSpPr>
        <p:spPr bwMode="auto">
          <a:xfrm>
            <a:off x="301625" y="228600"/>
            <a:ext cx="8534400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01625" y="1524000"/>
            <a:ext cx="8534400" cy="4598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 kern="1200">
          <a:solidFill>
            <a:srgbClr val="7B9899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9pPr>
    </p:titleStyle>
    <p:bodyStyle>
      <a:lvl1pPr marL="273050" indent="-2730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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325" indent="-228600" algn="l" rtl="0" eaLnBrk="1" fontAlgn="base" hangingPunct="1">
        <a:spcBef>
          <a:spcPct val="20000"/>
        </a:spcBef>
        <a:spcAft>
          <a:spcPct val="0"/>
        </a:spcAft>
        <a:buClr>
          <a:srgbClr val="8CADAE"/>
        </a:buClr>
        <a:buSzPct val="75000"/>
        <a:buFont typeface="Wingdings 2" pitchFamily="18" charset="2"/>
        <a:buChar char="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1" fontAlgn="base" hangingPunct="1">
        <a:spcBef>
          <a:spcPct val="20000"/>
        </a:spcBef>
        <a:spcAft>
          <a:spcPct val="0"/>
        </a:spcAft>
        <a:buClr>
          <a:srgbClr val="8C7B70"/>
        </a:buClr>
        <a:buSzPct val="70000"/>
        <a:buFont typeface="Wingdings" pitchFamily="2" charset="2"/>
        <a:buChar char="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fontAlgn="base" hangingPunct="1">
        <a:spcBef>
          <a:spcPct val="20000"/>
        </a:spcBef>
        <a:spcAft>
          <a:spcPct val="0"/>
        </a:spcAft>
        <a:buClr>
          <a:srgbClr val="8FB08C"/>
        </a:buClr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mailto:stevejohnson@deloitte.co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3200400"/>
            <a:ext cx="6400800" cy="1600200"/>
          </a:xfrm>
        </p:spPr>
        <p:txBody>
          <a:bodyPr/>
          <a:lstStyle/>
          <a:p>
            <a:pPr algn="l"/>
            <a:r>
              <a:rPr lang="en-US" sz="3200" dirty="0" smtClean="0"/>
              <a:t>Tools for an active mapping community</a:t>
            </a:r>
          </a:p>
          <a:p>
            <a:pPr algn="l"/>
            <a:endParaRPr lang="en-US" sz="3200" dirty="0"/>
          </a:p>
          <a:p>
            <a:pPr algn="l"/>
            <a:r>
              <a:rPr lang="en-US" sz="2400" dirty="0" smtClean="0"/>
              <a:t>NC GIS Conference 2013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Managing Data Quality in OpenStreetMap</a:t>
            </a:r>
            <a:endParaRPr lang="en-US" dirty="0"/>
          </a:p>
        </p:txBody>
      </p:sp>
      <p:pic>
        <p:nvPicPr>
          <p:cNvPr id="4" name="Picture 3" descr="by-s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6248400"/>
            <a:ext cx="998811" cy="3494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95400" y="6248400"/>
            <a:ext cx="76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This document licensed in entirety by Creative Commons CC-by-SA. For specific terms of license, see: http://creativecommons.org/licenses/by-sa/3.0/ </a:t>
            </a:r>
            <a:endParaRPr lang="en-US" sz="100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OpenStreetMap User Growth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FE70F-0A4F-46FB-8B20-DCA50BCCB1B0}" type="datetime3">
              <a:rPr lang="en-US" smtClean="0"/>
              <a:pPr/>
              <a:t>8 February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NC GIS Conference 2013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828800"/>
            <a:ext cx="6466476" cy="4572000"/>
          </a:xfrm>
        </p:spPr>
      </p:pic>
      <p:sp>
        <p:nvSpPr>
          <p:cNvPr id="10" name="TextBox 9"/>
          <p:cNvSpPr txBox="1"/>
          <p:nvPr/>
        </p:nvSpPr>
        <p:spPr>
          <a:xfrm>
            <a:off x="152400" y="1447800"/>
            <a:ext cx="4269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One million registered users worldwide!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19600" y="1066800"/>
            <a:ext cx="425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2DB627A-D47C-4F08-8CC3-F7741703BADD}" type="slidenum">
              <a:rPr lang="en-US">
                <a:solidFill>
                  <a:srgbClr val="8CADAE">
                    <a:shade val="75000"/>
                  </a:srgbClr>
                </a:solidFill>
              </a:rPr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9728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OpenStreetMap Growth in User Edits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8 February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NC GIS Conference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>
                <a:defRPr/>
              </a:pPr>
              <a:t>11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47800"/>
            <a:ext cx="8153400" cy="4749553"/>
          </a:xfrm>
        </p:spPr>
      </p:pic>
    </p:spTree>
    <p:extLst>
      <p:ext uri="{BB962C8B-B14F-4D97-AF65-F5344CB8AC3E}">
        <p14:creationId xmlns:p14="http://schemas.microsoft.com/office/powerpoint/2010/main" val="13813448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OpenStreetMap Database Growth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3649-2F64-4A02-B6B6-C9BB6A289996}" type="datetime3">
              <a:rPr lang="en-US" smtClean="0"/>
              <a:pPr/>
              <a:t>8 February 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NC GIS Conference 2013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13518"/>
            <a:ext cx="8153400" cy="4811082"/>
          </a:xfrm>
        </p:spPr>
      </p:pic>
      <p:sp>
        <p:nvSpPr>
          <p:cNvPr id="3" name="Rectangle 2"/>
          <p:cNvSpPr/>
          <p:nvPr/>
        </p:nvSpPr>
        <p:spPr>
          <a:xfrm>
            <a:off x="4375484" y="1066800"/>
            <a:ext cx="425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2DB627A-D47C-4F08-8CC3-F7741703BADD}" type="slidenum">
              <a:rPr lang="en-US">
                <a:solidFill>
                  <a:srgbClr val="8CADAE">
                    <a:shade val="75000"/>
                  </a:srgbClr>
                </a:solidFill>
              </a:rPr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6873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Quality in Crowd-sourced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Goodchild</a:t>
            </a:r>
            <a:r>
              <a:rPr lang="en-US" dirty="0" smtClean="0"/>
              <a:t> &amp; Li: Identified three mechanisms for Quality Assurance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Crowd-sourcing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Social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Geographic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8 February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NC GIS Conference 2013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5638800"/>
            <a:ext cx="6920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Goodchild</a:t>
            </a:r>
            <a:r>
              <a:rPr lang="en-US" sz="1200" dirty="0"/>
              <a:t>, Michael F., and </a:t>
            </a:r>
            <a:r>
              <a:rPr lang="en-US" sz="1200" dirty="0" err="1"/>
              <a:t>Linna</a:t>
            </a:r>
            <a:r>
              <a:rPr lang="en-US" sz="1200" dirty="0"/>
              <a:t> Li</a:t>
            </a:r>
            <a:r>
              <a:rPr lang="en-US" sz="1200" dirty="0" smtClean="0"/>
              <a:t>. </a:t>
            </a:r>
            <a:r>
              <a:rPr lang="en-US" sz="1200" dirty="0"/>
              <a:t>"Assuring the quality of volunteered geographic information."</a:t>
            </a:r>
            <a:r>
              <a:rPr lang="en-US" sz="1200" dirty="0" smtClean="0"/>
              <a:t> </a:t>
            </a:r>
          </a:p>
          <a:p>
            <a:r>
              <a:rPr lang="en-US" sz="1200" i="1" dirty="0" smtClean="0"/>
              <a:t>Spatial </a:t>
            </a:r>
            <a:r>
              <a:rPr lang="en-US" sz="1200" i="1" dirty="0"/>
              <a:t>Statistics</a:t>
            </a:r>
            <a:r>
              <a:rPr lang="en-US" sz="1200" dirty="0"/>
              <a:t> 1 (2012): 110-120</a:t>
            </a:r>
            <a:r>
              <a:rPr lang="en-US" sz="1200" dirty="0" smtClean="0"/>
              <a:t>. </a:t>
            </a:r>
            <a:endParaRPr lang="en-US" sz="1200" dirty="0"/>
          </a:p>
          <a:p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4794631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Crowd-sourced Approach to Data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Based on </a:t>
            </a:r>
            <a:r>
              <a:rPr lang="en-US" dirty="0" err="1" smtClean="0"/>
              <a:t>Surowiecki’s</a:t>
            </a:r>
            <a:r>
              <a:rPr lang="en-US" dirty="0" smtClean="0"/>
              <a:t> “Wisdom of the Crowd” </a:t>
            </a:r>
          </a:p>
          <a:p>
            <a:pPr lvl="1"/>
            <a:r>
              <a:rPr lang="en-US" dirty="0" smtClean="0"/>
              <a:t>Multiple users  converge around </a:t>
            </a:r>
            <a:r>
              <a:rPr lang="en-US" smtClean="0"/>
              <a:t>consensus solutions </a:t>
            </a:r>
            <a:r>
              <a:rPr lang="en-US" dirty="0" smtClean="0"/>
              <a:t>that might escape an individual 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any independent observations reinforce the validity of a single observation</a:t>
            </a:r>
          </a:p>
          <a:p>
            <a:pPr lvl="1"/>
            <a:r>
              <a:rPr lang="en-US" dirty="0" smtClean="0"/>
              <a:t>Concurrence  on observed features (e.g. “It’s a bridge.”)</a:t>
            </a:r>
          </a:p>
          <a:p>
            <a:pPr lvl="1"/>
            <a:r>
              <a:rPr lang="en-US" dirty="0" smtClean="0"/>
              <a:t>Convergence on the truth</a:t>
            </a:r>
          </a:p>
          <a:p>
            <a:endParaRPr lang="en-US" dirty="0"/>
          </a:p>
          <a:p>
            <a:pPr lvl="1"/>
            <a:r>
              <a:rPr lang="en-US" dirty="0" smtClean="0"/>
              <a:t>The group validates observations &amp; corrects errors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274638" lvl="1" indent="0">
              <a:buNone/>
            </a:pPr>
            <a:r>
              <a:rPr lang="en-US" sz="1200" dirty="0" err="1">
                <a:solidFill>
                  <a:schemeClr val="tx1"/>
                </a:solidFill>
              </a:rPr>
              <a:t>Surowiecki</a:t>
            </a:r>
            <a:r>
              <a:rPr lang="en-US" sz="1200" dirty="0">
                <a:solidFill>
                  <a:schemeClr val="tx1"/>
                </a:solidFill>
              </a:rPr>
              <a:t>, J., 2005. The Wisdom of Crowds. Anchor, New York.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8 February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 GIS Conference 2013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6642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534400" cy="758825"/>
          </a:xfrm>
        </p:spPr>
        <p:txBody>
          <a:bodyPr/>
          <a:lstStyle/>
          <a:p>
            <a:r>
              <a:rPr lang="en-US" dirty="0" smtClean="0"/>
              <a:t>Social Approach to Data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Through practices, users acquire reputations</a:t>
            </a:r>
          </a:p>
          <a:p>
            <a:r>
              <a:rPr lang="en-US" dirty="0" smtClean="0"/>
              <a:t>Users with good reputations are trusted</a:t>
            </a:r>
          </a:p>
          <a:p>
            <a:r>
              <a:rPr lang="en-US" dirty="0" smtClean="0"/>
              <a:t>Trust and reputation are indicators of stewardship</a:t>
            </a:r>
          </a:p>
          <a:p>
            <a:r>
              <a:rPr lang="en-US" dirty="0" smtClean="0"/>
              <a:t>As the project evolves, social leadership becomes more formalized.</a:t>
            </a:r>
          </a:p>
          <a:p>
            <a:endParaRPr lang="en-US" dirty="0" smtClean="0"/>
          </a:p>
          <a:p>
            <a:r>
              <a:rPr lang="en-US" dirty="0" smtClean="0"/>
              <a:t>The Data Working Group of OpenStreetMap </a:t>
            </a:r>
            <a:r>
              <a:rPr lang="en-US" dirty="0" err="1" smtClean="0"/>
              <a:t>fullfills</a:t>
            </a:r>
            <a:r>
              <a:rPr lang="en-US" dirty="0" smtClean="0"/>
              <a:t> this function</a:t>
            </a:r>
          </a:p>
          <a:p>
            <a:r>
              <a:rPr lang="en-US" dirty="0" smtClean="0"/>
              <a:t>Email lists supplement social stewardship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8 February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 GIS Conference 2013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772949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Geographic Tools for Data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Geographic approach draws on formal geographic theory:</a:t>
            </a:r>
          </a:p>
          <a:p>
            <a:pPr lvl="1"/>
            <a:r>
              <a:rPr lang="en-US" dirty="0" smtClean="0"/>
              <a:t>Spatial neighbors &amp; auto-correlation (Moran statistics)</a:t>
            </a:r>
          </a:p>
          <a:p>
            <a:pPr lvl="1"/>
            <a:r>
              <a:rPr lang="en-US" dirty="0" err="1" smtClean="0"/>
              <a:t>Christaller’s</a:t>
            </a:r>
            <a:r>
              <a:rPr lang="en-US" dirty="0" smtClean="0"/>
              <a:t> Central Place Theory</a:t>
            </a:r>
          </a:p>
          <a:p>
            <a:pPr lvl="1"/>
            <a:r>
              <a:rPr lang="en-US" dirty="0" smtClean="0"/>
              <a:t>Descriptive Statistics</a:t>
            </a:r>
          </a:p>
          <a:p>
            <a:pPr lvl="1"/>
            <a:r>
              <a:rPr lang="en-US" dirty="0" smtClean="0"/>
              <a:t>Inferential Statistics &amp; Analysis of Variance (ANOVA)</a:t>
            </a:r>
          </a:p>
          <a:p>
            <a:pPr lvl="1"/>
            <a:r>
              <a:rPr lang="en-US" dirty="0" smtClean="0"/>
              <a:t>Richardson plots of linear measurements</a:t>
            </a:r>
          </a:p>
          <a:p>
            <a:pPr lvl="1"/>
            <a:r>
              <a:rPr lang="en-US" dirty="0" smtClean="0"/>
              <a:t>Cluster analysis, e.g. </a:t>
            </a:r>
            <a:r>
              <a:rPr lang="en-US" i="1" dirty="0" smtClean="0"/>
              <a:t>k-</a:t>
            </a:r>
            <a:r>
              <a:rPr lang="en-US" dirty="0" smtClean="0"/>
              <a:t>means </a:t>
            </a:r>
          </a:p>
          <a:p>
            <a:r>
              <a:rPr lang="en-US" dirty="0" smtClean="0"/>
              <a:t>These approaches have not been widely adopted for use in the OpenStreetMap project…yet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8 February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 GIS Conference 2013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768893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Quick Survey of Data Quality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Two types of tools are in widespread use:</a:t>
            </a:r>
          </a:p>
          <a:p>
            <a:endParaRPr lang="en-US" dirty="0"/>
          </a:p>
          <a:p>
            <a:pPr lvl="1"/>
            <a:r>
              <a:rPr lang="en-US" dirty="0" smtClean="0"/>
              <a:t>Error Detection Tools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Monitoring Tools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8 February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 GIS Conference 2013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138156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Detection Tools: Keep Right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5" y="1774635"/>
            <a:ext cx="8504238" cy="407707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8 February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NC GIS Conference 2013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7125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Detection Tools: Map Dust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5" y="1805451"/>
            <a:ext cx="8504238" cy="401544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8 February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 GIS Conference 2013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714" y="1476990"/>
            <a:ext cx="4828572" cy="49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820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 smtClean="0"/>
              <a:t>The Short History of the OpenStreetMap Revolution</a:t>
            </a:r>
          </a:p>
          <a:p>
            <a:endParaRPr lang="en-US" sz="2800" dirty="0" smtClean="0"/>
          </a:p>
          <a:p>
            <a:r>
              <a:rPr lang="en-US" sz="2800" dirty="0" smtClean="0"/>
              <a:t>Assessing Open Source Data Quality</a:t>
            </a:r>
          </a:p>
          <a:p>
            <a:pPr>
              <a:buNone/>
            </a:pPr>
            <a:endParaRPr lang="en-US" sz="2800" dirty="0" smtClean="0"/>
          </a:p>
          <a:p>
            <a:r>
              <a:rPr lang="en-US" sz="2800" dirty="0" smtClean="0"/>
              <a:t>Overview of Tools</a:t>
            </a:r>
          </a:p>
          <a:p>
            <a:endParaRPr lang="en-US" sz="2800" dirty="0"/>
          </a:p>
          <a:p>
            <a:r>
              <a:rPr lang="en-US" sz="2800" dirty="0" smtClean="0"/>
              <a:t>Creating Tools that Matter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87DF-C163-4F34-A65F-D53FC9ED3743}" type="datetime3">
              <a:rPr lang="en-US" smtClean="0"/>
              <a:pPr/>
              <a:t>8 February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NC GIS Conference 2013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451684" y="1066800"/>
            <a:ext cx="425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2DB627A-D47C-4F08-8CC3-F7741703BADD}" type="slidenum">
              <a:rPr lang="en-US">
                <a:solidFill>
                  <a:srgbClr val="8CADAE">
                    <a:shade val="75000"/>
                  </a:srgbClr>
                </a:solidFill>
              </a:rPr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5762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Detection Tools: </a:t>
            </a:r>
            <a:r>
              <a:rPr lang="en-US" dirty="0" err="1" smtClean="0"/>
              <a:t>OpenStreetBugs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22475" y="1527175"/>
            <a:ext cx="8462537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25A6-25BC-461D-88B9-5ACC53C6F1DD}" type="datetime3">
              <a:rPr lang="en-US" smtClean="0"/>
              <a:pPr/>
              <a:t>8 February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NC GIS Conference 2013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142" y="2210219"/>
            <a:ext cx="5085715" cy="335238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Detection Tools: No Name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5" y="1783028"/>
            <a:ext cx="8504238" cy="406029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8 February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 GIS Conference 2013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828800"/>
            <a:ext cx="8840909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6203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Detection Tools: </a:t>
            </a:r>
            <a:r>
              <a:rPr lang="en-US" dirty="0" err="1" smtClean="0"/>
              <a:t>MapRoulette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5" y="1745582"/>
            <a:ext cx="8504238" cy="413518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8 February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 GIS Conference 2013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676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Monitoring Tools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8 February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NC GIS Conference 2013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5196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990600"/>
          </a:xfrm>
        </p:spPr>
        <p:txBody>
          <a:bodyPr/>
          <a:lstStyle/>
          <a:p>
            <a:r>
              <a:rPr lang="en-US" dirty="0" smtClean="0"/>
              <a:t>Monitoring Tools: OpenStreetMap Watch List (OWL)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5" y="1756212"/>
            <a:ext cx="8504238" cy="41139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8 February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 GIS Conference 2013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8356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 Tools: </a:t>
            </a:r>
            <a:r>
              <a:rPr lang="en-US" dirty="0" err="1" smtClean="0"/>
              <a:t>GeoFabrik</a:t>
            </a:r>
            <a:r>
              <a:rPr lang="en-US" dirty="0" smtClean="0"/>
              <a:t> Map Compare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5" y="1796212"/>
            <a:ext cx="8504238" cy="40339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8 February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 GIS Conference 2013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3613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 Tools: Who Did It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5" y="1737609"/>
            <a:ext cx="8504238" cy="415113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8 February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 GIS Conference 2013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7057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28600"/>
            <a:ext cx="8915400" cy="758825"/>
          </a:xfrm>
        </p:spPr>
        <p:txBody>
          <a:bodyPr/>
          <a:lstStyle/>
          <a:p>
            <a:r>
              <a:rPr lang="en-US" dirty="0" smtClean="0"/>
              <a:t>Monitoring Tools: ITO TIGER Reviewed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5" y="1734952"/>
            <a:ext cx="8504238" cy="415644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8 February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 GIS Conference 2013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2884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 Tools: ITO TIGER Reviewed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04" y="1527175"/>
            <a:ext cx="8338680" cy="45720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8 February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 GIS Conference 2013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350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 Tools: Green Means Go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5" y="1794950"/>
            <a:ext cx="8504238" cy="403645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8 February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 GIS Conference 2013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268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Overview: Key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How can crowd-sourced projects manage data quality effectively?</a:t>
            </a:r>
          </a:p>
          <a:p>
            <a:endParaRPr lang="en-US" dirty="0" smtClean="0"/>
          </a:p>
          <a:p>
            <a:r>
              <a:rPr lang="en-US" dirty="0" smtClean="0"/>
              <a:t>What tools exist for monitoring data quality in OpenStreetMap?</a:t>
            </a:r>
          </a:p>
          <a:p>
            <a:endParaRPr lang="en-US" dirty="0"/>
          </a:p>
          <a:p>
            <a:r>
              <a:rPr lang="en-US" dirty="0" smtClean="0"/>
              <a:t>What conclusions can be drawn about existing tools?</a:t>
            </a:r>
          </a:p>
          <a:p>
            <a:endParaRPr lang="en-US" dirty="0"/>
          </a:p>
          <a:p>
            <a:r>
              <a:rPr lang="en-US" dirty="0" smtClean="0"/>
              <a:t>What is the future of data quality in crowd-sourced projects?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8 February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NC GIS Conference 2013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992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 Tools: Who’s Around Me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5" y="1788230"/>
            <a:ext cx="8504238" cy="404989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8 February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 GIS Conference 2013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809" y="2257847"/>
            <a:ext cx="3952381" cy="338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0998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Controls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OpenStreetMap - Data Working Group (DWG) 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esolving disputes </a:t>
            </a:r>
            <a:r>
              <a:rPr lang="en-US" dirty="0"/>
              <a:t> </a:t>
            </a:r>
            <a:r>
              <a:rPr lang="en-US" dirty="0" smtClean="0"/>
              <a:t>between users</a:t>
            </a:r>
          </a:p>
          <a:p>
            <a:pPr lvl="1"/>
            <a:r>
              <a:rPr lang="en-US" dirty="0" smtClean="0"/>
              <a:t>Processes &amp; protocols for data imports</a:t>
            </a:r>
          </a:p>
          <a:p>
            <a:pPr lvl="1"/>
            <a:r>
              <a:rPr lang="en-US" dirty="0" smtClean="0"/>
              <a:t>Investigates copyright infringement</a:t>
            </a:r>
          </a:p>
          <a:p>
            <a:pPr lvl="1"/>
            <a:r>
              <a:rPr lang="en-US" dirty="0" smtClean="0"/>
              <a:t>Deals with issues of vandalism and fraud</a:t>
            </a:r>
          </a:p>
          <a:p>
            <a:pPr lvl="1"/>
            <a:r>
              <a:rPr lang="en-US" dirty="0" smtClean="0"/>
              <a:t>Suspends or closes user accounts (in case of abuse)</a:t>
            </a:r>
          </a:p>
          <a:p>
            <a:pPr lvl="1"/>
            <a:r>
              <a:rPr lang="en-US" dirty="0" smtClean="0"/>
              <a:t>IP blocking (in case of abuse)</a:t>
            </a:r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8 February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 GIS Conference 2013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4359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Social Methods Treat Vandalism?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OpenStreetMap is not immune from malicious intent</a:t>
            </a:r>
          </a:p>
          <a:p>
            <a:pPr lvl="1"/>
            <a:r>
              <a:rPr lang="en-US" dirty="0" smtClean="0"/>
              <a:t>Copyright infringement (e.g. copying from Google Maps)</a:t>
            </a:r>
          </a:p>
          <a:p>
            <a:pPr lvl="1"/>
            <a:r>
              <a:rPr lang="en-US" dirty="0" smtClean="0"/>
              <a:t>Graffiti</a:t>
            </a:r>
          </a:p>
          <a:p>
            <a:pPr lvl="1"/>
            <a:r>
              <a:rPr lang="en-US" dirty="0" smtClean="0"/>
              <a:t>Disputes &amp; “Edit Wars” (e.g. Kashmir region, Palestine)</a:t>
            </a:r>
          </a:p>
          <a:p>
            <a:pPr lvl="1"/>
            <a:r>
              <a:rPr lang="en-US" dirty="0" smtClean="0"/>
              <a:t>Spam</a:t>
            </a:r>
          </a:p>
          <a:p>
            <a:r>
              <a:rPr lang="en-US" dirty="0" smtClean="0"/>
              <a:t>Tools for Managing Vandalism</a:t>
            </a:r>
          </a:p>
          <a:p>
            <a:pPr lvl="1"/>
            <a:r>
              <a:rPr lang="en-US" dirty="0" smtClean="0"/>
              <a:t>Detect using daily diffs</a:t>
            </a:r>
          </a:p>
          <a:p>
            <a:pPr lvl="1"/>
            <a:r>
              <a:rPr lang="en-US" dirty="0" err="1" smtClean="0"/>
              <a:t>UserActivity</a:t>
            </a:r>
            <a:r>
              <a:rPr lang="en-US" dirty="0" smtClean="0"/>
              <a:t> – batch comparison of two versions of the database</a:t>
            </a:r>
          </a:p>
          <a:p>
            <a:pPr lvl="1"/>
            <a:r>
              <a:rPr lang="en-US" dirty="0" smtClean="0"/>
              <a:t>Revert – undo </a:t>
            </a:r>
            <a:r>
              <a:rPr lang="en-US" dirty="0" err="1" smtClean="0"/>
              <a:t>changeset</a:t>
            </a:r>
            <a:r>
              <a:rPr lang="en-US" dirty="0" smtClean="0"/>
              <a:t> to previous version</a:t>
            </a:r>
          </a:p>
          <a:p>
            <a:pPr lvl="1"/>
            <a:r>
              <a:rPr lang="en-US" dirty="0" smtClean="0"/>
              <a:t>Virtual Ban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8 February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NC GIS Conference 2013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1336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 Review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Three methods for data quality control</a:t>
            </a:r>
          </a:p>
          <a:p>
            <a:pPr lvl="1"/>
            <a:r>
              <a:rPr lang="en-US" dirty="0" smtClean="0"/>
              <a:t>Crowd-sourced</a:t>
            </a:r>
          </a:p>
          <a:p>
            <a:pPr lvl="1"/>
            <a:r>
              <a:rPr lang="en-US" dirty="0" smtClean="0"/>
              <a:t>Social</a:t>
            </a:r>
          </a:p>
          <a:p>
            <a:pPr lvl="1"/>
            <a:r>
              <a:rPr lang="en-US" dirty="0" smtClean="0"/>
              <a:t>Geographic</a:t>
            </a:r>
          </a:p>
          <a:p>
            <a:r>
              <a:rPr lang="en-US" dirty="0" smtClean="0"/>
              <a:t>OpenStreetMap has crowd-sourced and social tools for managing data quality</a:t>
            </a:r>
          </a:p>
          <a:p>
            <a:pPr lvl="1"/>
            <a:r>
              <a:rPr lang="en-US" dirty="0" smtClean="0"/>
              <a:t>Error &amp; Monitoring tools</a:t>
            </a:r>
          </a:p>
          <a:p>
            <a:pPr lvl="1"/>
            <a:r>
              <a:rPr lang="en-US" dirty="0" smtClean="0"/>
              <a:t>Data Working Group - Social</a:t>
            </a:r>
          </a:p>
          <a:p>
            <a:r>
              <a:rPr lang="en-US" dirty="0" smtClean="0"/>
              <a:t>Geographic methods are experimental at this time</a:t>
            </a:r>
          </a:p>
          <a:p>
            <a:r>
              <a:rPr lang="en-US" dirty="0" smtClean="0"/>
              <a:t>Increasingly </a:t>
            </a:r>
            <a:r>
              <a:rPr lang="en-US" dirty="0" smtClean="0"/>
              <a:t>complete</a:t>
            </a:r>
            <a:r>
              <a:rPr lang="en-US" dirty="0" smtClean="0"/>
              <a:t> </a:t>
            </a:r>
            <a:r>
              <a:rPr lang="en-US" dirty="0" smtClean="0"/>
              <a:t>geographic features will lead to better tools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8 February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NC GIS Conference 2013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3730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 about </a:t>
            </a:r>
            <a:r>
              <a:rPr lang="en-US" dirty="0" smtClean="0"/>
              <a:t>OSM </a:t>
            </a:r>
            <a:r>
              <a:rPr lang="en-US" dirty="0" smtClean="0"/>
              <a:t>Data </a:t>
            </a:r>
            <a:r>
              <a:rPr lang="en-US" dirty="0" smtClean="0"/>
              <a:t>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Successive editing by multiple users can improve accuracy…up to a point</a:t>
            </a:r>
          </a:p>
          <a:p>
            <a:pPr lvl="1"/>
            <a:r>
              <a:rPr lang="en-US" dirty="0" err="1" smtClean="0"/>
              <a:t>Haklay</a:t>
            </a:r>
            <a:r>
              <a:rPr lang="en-US" dirty="0" smtClean="0"/>
              <a:t> suggests that few improvements are made beyond the 13</a:t>
            </a:r>
            <a:r>
              <a:rPr lang="en-US" baseline="30000" dirty="0" smtClean="0"/>
              <a:t>th</a:t>
            </a:r>
            <a:r>
              <a:rPr lang="en-US" dirty="0" smtClean="0"/>
              <a:t> edit</a:t>
            </a:r>
          </a:p>
          <a:p>
            <a:pPr lvl="1"/>
            <a:r>
              <a:rPr lang="en-US" dirty="0" smtClean="0"/>
              <a:t>Semantic differences are not easy to resolve – “Tag wars”</a:t>
            </a:r>
            <a:endParaRPr lang="en-US" dirty="0"/>
          </a:p>
          <a:p>
            <a:pPr lvl="1"/>
            <a:r>
              <a:rPr lang="en-US" dirty="0" smtClean="0"/>
              <a:t>Obscure edits do not always get corrected if there are no local mappers that take ownership</a:t>
            </a:r>
          </a:p>
          <a:p>
            <a:r>
              <a:rPr lang="en-US" dirty="0" smtClean="0"/>
              <a:t>Social approaches will acquire more authority</a:t>
            </a:r>
          </a:p>
          <a:p>
            <a:pPr lvl="1"/>
            <a:r>
              <a:rPr lang="en-US" dirty="0" smtClean="0"/>
              <a:t>Are part-time, volunteer staffers enough to guarantee data quality?</a:t>
            </a:r>
          </a:p>
          <a:p>
            <a:pPr lvl="1"/>
            <a:r>
              <a:rPr lang="en-US" dirty="0" smtClean="0"/>
              <a:t>What are appropriate metrics for trust and reputation?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8 February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 GIS Conference 2013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2000" y="6091535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Haklay</a:t>
            </a:r>
            <a:r>
              <a:rPr lang="en-US" sz="1200" dirty="0" smtClean="0"/>
              <a:t>, M. 2010. How Good is volunteered geographical information? a comparative study of OpenStreetMap and Ordnance Survey Datasets. Environment &amp; Planning B: Planning and Design 37 (4), 682-703g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520802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Steven Johnson</a:t>
            </a:r>
          </a:p>
          <a:p>
            <a:pPr lvl="1"/>
            <a:r>
              <a:rPr lang="en-US" dirty="0" smtClean="0"/>
              <a:t>(e) </a:t>
            </a:r>
            <a:r>
              <a:rPr lang="en-US" dirty="0" smtClean="0">
                <a:hlinkClick r:id="rId2"/>
              </a:rPr>
              <a:t>stevejohnson@deloitte.com</a:t>
            </a:r>
            <a:endParaRPr lang="en-US" dirty="0" smtClean="0"/>
          </a:p>
          <a:p>
            <a:pPr lvl="1"/>
            <a:r>
              <a:rPr lang="en-US" dirty="0" smtClean="0"/>
              <a:t>(t) @geomantic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8 February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NC GIS Conference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7" name="Picture 6" descr="by-sa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" y="5562600"/>
            <a:ext cx="998811" cy="3494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95400" y="5562600"/>
            <a:ext cx="76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This document licensed in entirety by Creative Commons CC-by-SA. For specific terms of license, see: http://creativecommons.org/licenses/by-sa/3.0/ </a:t>
            </a:r>
            <a:endParaRPr lang="en-US" sz="100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OpenStreetMap is…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n-US" sz="3200" dirty="0" smtClean="0"/>
          </a:p>
          <a:p>
            <a:r>
              <a:rPr lang="en-US" sz="3200" dirty="0" smtClean="0"/>
              <a:t>A freely-editable map of the world unconstrained by proprietary ownership</a:t>
            </a:r>
          </a:p>
          <a:p>
            <a:pPr>
              <a:buNone/>
            </a:pPr>
            <a:endParaRPr lang="en-US" sz="3200" dirty="0" smtClean="0"/>
          </a:p>
          <a:p>
            <a:r>
              <a:rPr lang="en-US" sz="3200" dirty="0" smtClean="0"/>
              <a:t>“Wikipedia for maps”</a:t>
            </a:r>
          </a:p>
          <a:p>
            <a:pPr>
              <a:buNone/>
            </a:pPr>
            <a:endParaRPr lang="en-US" sz="32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E84BC-9E76-4152-9E79-3D8FB1402A49}" type="datetime3">
              <a:rPr lang="en-US" smtClean="0"/>
              <a:pPr/>
              <a:t>8 February 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NC GIS Conference 2013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377876" y="1066800"/>
            <a:ext cx="3882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DB627A-D47C-4F08-8CC3-F7741703BADD}" type="slidenum">
              <a:rPr lang="en-US" sz="1600">
                <a:solidFill>
                  <a:srgbClr val="8CADAE">
                    <a:shade val="75000"/>
                  </a:srgbClr>
                </a:solidFill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7550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Origins of OpenStreetMap 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2800" dirty="0" smtClean="0"/>
              <a:t>OpenStreetMap.org domain registered by Steve Coast in 2004</a:t>
            </a:r>
          </a:p>
          <a:p>
            <a:r>
              <a:rPr lang="en-US" sz="2800" dirty="0" smtClean="0"/>
              <a:t>Project originated in the United Kingdom, where…</a:t>
            </a:r>
          </a:p>
          <a:p>
            <a:pPr lvl="1"/>
            <a:r>
              <a:rPr lang="en-US" sz="2800" dirty="0" smtClean="0"/>
              <a:t>Crown copyright on geospatial data</a:t>
            </a:r>
          </a:p>
          <a:p>
            <a:pPr lvl="1"/>
            <a:r>
              <a:rPr lang="en-US" sz="2800" dirty="0" smtClean="0"/>
              <a:t>Little, or no public domain data</a:t>
            </a:r>
          </a:p>
          <a:p>
            <a:r>
              <a:rPr lang="en-US" sz="2800" dirty="0" smtClean="0"/>
              <a:t>Simple goal to create a free, publicly-available database of street centerlines</a:t>
            </a:r>
            <a:endParaRPr lang="en-US" sz="2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5DDE5-3B4B-492E-94DC-CBEE9D596AB1}" type="datetime3">
              <a:rPr lang="en-US" smtClean="0"/>
              <a:pPr/>
              <a:t>8 February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NC GIS Conference 2013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451684" y="1078468"/>
            <a:ext cx="425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2DB627A-D47C-4F08-8CC3-F7741703BADD}" type="slidenum">
              <a:rPr lang="en-US">
                <a:solidFill>
                  <a:srgbClr val="8CADAE">
                    <a:shade val="75000"/>
                  </a:srgbClr>
                </a:solidFill>
              </a:rPr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7002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OpenStreetMap is…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n-US" sz="3200" dirty="0" smtClean="0"/>
          </a:p>
          <a:p>
            <a:r>
              <a:rPr lang="en-US" sz="3200" dirty="0" smtClean="0"/>
              <a:t>A freely-editable map of the world unconstrained by proprietary ownership</a:t>
            </a:r>
          </a:p>
          <a:p>
            <a:pPr>
              <a:buNone/>
            </a:pPr>
            <a:endParaRPr lang="en-US" sz="3200" dirty="0" smtClean="0"/>
          </a:p>
          <a:p>
            <a:r>
              <a:rPr lang="en-US" sz="3200" dirty="0" smtClean="0"/>
              <a:t>“Wikipedia for maps”</a:t>
            </a:r>
          </a:p>
          <a:p>
            <a:pPr>
              <a:buNone/>
            </a:pPr>
            <a:endParaRPr lang="en-US" sz="32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E84BC-9E76-4152-9E79-3D8FB1402A49}" type="datetime3">
              <a:rPr lang="en-US" smtClean="0"/>
              <a:pPr/>
              <a:t>8 February 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NC GIS Conference 2013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451684" y="1066800"/>
            <a:ext cx="425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2DB627A-D47C-4F08-8CC3-F7741703BADD}" type="slidenum">
              <a:rPr lang="en-US">
                <a:solidFill>
                  <a:srgbClr val="8CADAE">
                    <a:shade val="75000"/>
                  </a:srgbClr>
                </a:solidFill>
              </a:rPr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3406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Looks like…a wiki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88021" y="1371600"/>
            <a:ext cx="8603579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0116-880D-4A04-9786-684C46B758B9}" type="datetime3">
              <a:rPr lang="en-US" smtClean="0"/>
              <a:pPr/>
              <a:t>8 February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NC GIS Conference 2013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451684" y="1066800"/>
            <a:ext cx="425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2DB627A-D47C-4F08-8CC3-F7741703BADD}" type="slidenum">
              <a:rPr lang="en-US">
                <a:solidFill>
                  <a:srgbClr val="8CADAE">
                    <a:shade val="75000"/>
                  </a:srgbClr>
                </a:solidFill>
              </a:rPr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5040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Wiki-based Documentation!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22475" y="1527175"/>
            <a:ext cx="8462537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6FAAA-CE86-4477-84DE-5463DBBCBA18}" type="datetime3">
              <a:rPr lang="en-US" smtClean="0"/>
              <a:pPr/>
              <a:t>8 February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0" y="6096000"/>
            <a:ext cx="3581400" cy="366713"/>
          </a:xfrm>
        </p:spPr>
        <p:txBody>
          <a:bodyPr/>
          <a:lstStyle/>
          <a:p>
            <a:r>
              <a:rPr lang="en-US" dirty="0" smtClean="0"/>
              <a:t>NC GIS Conference 2013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451684" y="1066800"/>
            <a:ext cx="425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2DB627A-D47C-4F08-8CC3-F7741703BADD}" type="slidenum">
              <a:rPr lang="en-US">
                <a:solidFill>
                  <a:srgbClr val="8CADAE">
                    <a:shade val="75000"/>
                  </a:srgbClr>
                </a:solidFill>
              </a:rPr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6332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Milestones in OpenStreetMap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527048"/>
            <a:ext cx="8686800" cy="4572000"/>
          </a:xfrm>
        </p:spPr>
        <p:txBody>
          <a:bodyPr>
            <a:normAutofit lnSpcReduction="10000"/>
          </a:bodyPr>
          <a:lstStyle/>
          <a:p>
            <a:r>
              <a:rPr lang="en-US" sz="2500" dirty="0" smtClean="0"/>
              <a:t>2004 - OpenStreetMap.org registered by Steve Coast</a:t>
            </a:r>
          </a:p>
          <a:p>
            <a:r>
              <a:rPr lang="en-US" sz="2500" dirty="0" smtClean="0"/>
              <a:t>2005 – Map </a:t>
            </a:r>
            <a:r>
              <a:rPr lang="en-US" sz="2500" dirty="0" err="1" smtClean="0"/>
              <a:t>Limehouse</a:t>
            </a:r>
            <a:r>
              <a:rPr lang="en-US" sz="2500" dirty="0" smtClean="0"/>
              <a:t>, 1st OpenStreetMap mapping party</a:t>
            </a:r>
          </a:p>
          <a:p>
            <a:r>
              <a:rPr lang="en-US" sz="2500" dirty="0" smtClean="0"/>
              <a:t>2005 – 1000 registered OpenStreetMap users</a:t>
            </a:r>
          </a:p>
          <a:p>
            <a:r>
              <a:rPr lang="en-US" sz="2500" dirty="0" smtClean="0"/>
              <a:t>2006 – OpenStreetMap Foundation established</a:t>
            </a:r>
          </a:p>
          <a:p>
            <a:r>
              <a:rPr lang="en-US" sz="2500" dirty="0" smtClean="0"/>
              <a:t>2007 – 5 million ways in OSM database</a:t>
            </a:r>
          </a:p>
          <a:p>
            <a:r>
              <a:rPr lang="en-US" sz="2500" dirty="0" smtClean="0"/>
              <a:t>2007 – 10,000 registered OpenStreetMap users</a:t>
            </a:r>
          </a:p>
          <a:p>
            <a:r>
              <a:rPr lang="en-US" sz="2500" dirty="0" smtClean="0"/>
              <a:t>2008 - TIGER data import for the US completed</a:t>
            </a:r>
          </a:p>
          <a:p>
            <a:r>
              <a:rPr lang="en-US" sz="2500" dirty="0" smtClean="0"/>
              <a:t>2009 - 100,000 registered OpenStreetMap users </a:t>
            </a:r>
          </a:p>
          <a:p>
            <a:r>
              <a:rPr lang="en-US" sz="2500" dirty="0" smtClean="0"/>
              <a:t>2010 - 200,000 registered OpenStreetMap users</a:t>
            </a:r>
          </a:p>
          <a:p>
            <a:r>
              <a:rPr lang="en-US" sz="2500" dirty="0" smtClean="0"/>
              <a:t>2012 – </a:t>
            </a:r>
            <a:r>
              <a:rPr lang="en-US" sz="2500" dirty="0"/>
              <a:t>~</a:t>
            </a:r>
            <a:r>
              <a:rPr lang="en-US" sz="2500" dirty="0" smtClean="0"/>
              <a:t>670,000 registered OpenStreetMap users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37067-3F92-44A1-A81C-BA6C49A05133}" type="datetime3">
              <a:rPr lang="en-US" smtClean="0"/>
              <a:pPr/>
              <a:t>8 February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NC GIS Conference 2013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372266" y="1066800"/>
            <a:ext cx="3994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DB627A-D47C-4F08-8CC3-F7741703BADD}" type="slidenum">
              <a:rPr lang="en-US" sz="1600">
                <a:solidFill>
                  <a:srgbClr val="8CADAE">
                    <a:shade val="75000"/>
                  </a:srgbClr>
                </a:solidFill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4435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UNACPPT Template</Template>
  <TotalTime>23547</TotalTime>
  <Words>1120</Words>
  <Application>Microsoft Office PowerPoint</Application>
  <PresentationFormat>On-screen Show (4:3)</PresentationFormat>
  <Paragraphs>261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Civic</vt:lpstr>
      <vt:lpstr>Managing Data Quality in OpenStreetMap</vt:lpstr>
      <vt:lpstr>Overview</vt:lpstr>
      <vt:lpstr>Overview: Key Questions</vt:lpstr>
      <vt:lpstr>OpenStreetMap is…</vt:lpstr>
      <vt:lpstr>The Origins of OpenStreetMap </vt:lpstr>
      <vt:lpstr>OpenStreetMap is…</vt:lpstr>
      <vt:lpstr>Looks like…a wiki</vt:lpstr>
      <vt:lpstr>Wiki-based Documentation!</vt:lpstr>
      <vt:lpstr>Milestones in OpenStreetMap History</vt:lpstr>
      <vt:lpstr>OpenStreetMap User Growth</vt:lpstr>
      <vt:lpstr>OpenStreetMap Growth in User Edits</vt:lpstr>
      <vt:lpstr>OpenStreetMap Database Growth</vt:lpstr>
      <vt:lpstr>Data Quality in Crowd-sourced Projects</vt:lpstr>
      <vt:lpstr>Crowd-sourced Approach to Data Quality</vt:lpstr>
      <vt:lpstr>Social Approach to Data Quality</vt:lpstr>
      <vt:lpstr>Geographic Tools for Data Quality</vt:lpstr>
      <vt:lpstr>A Quick Survey of Data Quality Tools</vt:lpstr>
      <vt:lpstr>Error Detection Tools: Keep Right</vt:lpstr>
      <vt:lpstr>Error Detection Tools: Map Dust</vt:lpstr>
      <vt:lpstr>Error Detection Tools: OpenStreetBugs</vt:lpstr>
      <vt:lpstr>Error Detection Tools: No Name</vt:lpstr>
      <vt:lpstr>Error Detection Tools: MapRoulette</vt:lpstr>
      <vt:lpstr>Monitoring Tools</vt:lpstr>
      <vt:lpstr>Monitoring Tools: OpenStreetMap Watch List (OWL)</vt:lpstr>
      <vt:lpstr>Monitoring Tools: GeoFabrik Map Compare</vt:lpstr>
      <vt:lpstr>Monitoring Tools: Who Did It</vt:lpstr>
      <vt:lpstr>Monitoring Tools: ITO TIGER Reviewed</vt:lpstr>
      <vt:lpstr>Monitoring Tools: ITO TIGER Reviewed</vt:lpstr>
      <vt:lpstr>Monitoring Tools: Green Means Go</vt:lpstr>
      <vt:lpstr>Monitoring Tools: Who’s Around Me</vt:lpstr>
      <vt:lpstr>Social Controls</vt:lpstr>
      <vt:lpstr>How do Social Methods Treat Vandalism?</vt:lpstr>
      <vt:lpstr>Summary Review </vt:lpstr>
      <vt:lpstr>Lessons Learned about OSM Data Quality</vt:lpstr>
      <vt:lpstr>Thank You</vt:lpstr>
    </vt:vector>
  </TitlesOfParts>
  <Company>Deloitte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Johnson, Steven Eric</dc:creator>
  <cp:lastModifiedBy>Johnson, Steven Eric</cp:lastModifiedBy>
  <cp:revision>1502</cp:revision>
  <dcterms:created xsi:type="dcterms:W3CDTF">2011-01-10T23:13:18Z</dcterms:created>
  <dcterms:modified xsi:type="dcterms:W3CDTF">2013-02-08T13:37:26Z</dcterms:modified>
</cp:coreProperties>
</file>